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6" r:id="rId3"/>
    <p:sldId id="300" r:id="rId4"/>
    <p:sldId id="298" r:id="rId5"/>
    <p:sldId id="333" r:id="rId6"/>
    <p:sldId id="315" r:id="rId7"/>
    <p:sldId id="317" r:id="rId8"/>
    <p:sldId id="318" r:id="rId9"/>
    <p:sldId id="320" r:id="rId10"/>
    <p:sldId id="331" r:id="rId11"/>
    <p:sldId id="322" r:id="rId12"/>
    <p:sldId id="327" r:id="rId13"/>
    <p:sldId id="323" r:id="rId14"/>
    <p:sldId id="328" r:id="rId15"/>
    <p:sldId id="335" r:id="rId16"/>
    <p:sldId id="325" r:id="rId17"/>
    <p:sldId id="33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1"/>
    <p:restoredTop sz="97374"/>
  </p:normalViewPr>
  <p:slideViewPr>
    <p:cSldViewPr snapToGrid="0" snapToObjects="1">
      <p:cViewPr varScale="1">
        <p:scale>
          <a:sx n="132" d="100"/>
          <a:sy n="132" d="100"/>
        </p:scale>
        <p:origin x="176" y="115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7" d="100"/>
          <a:sy n="137" d="100"/>
        </p:scale>
        <p:origin x="352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asset is something that can be opened and read using a familiar desktop software as opposed to the need to be processed like raw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interlinking is modelled by a </a:t>
            </a:r>
            <a:r>
              <a:rPr lang="en-US" dirty="0" err="1"/>
              <a:t>linkset</a:t>
            </a:r>
            <a:r>
              <a:rPr lang="en-US" dirty="0"/>
              <a:t> (</a:t>
            </a:r>
            <a:r>
              <a:rPr lang="en-US" dirty="0" err="1"/>
              <a:t>void:Linkset</a:t>
            </a:r>
            <a:r>
              <a:rPr lang="en-US" dirty="0"/>
              <a:t>). A </a:t>
            </a:r>
            <a:r>
              <a:rPr lang="en-US" dirty="0" err="1"/>
              <a:t>linkset</a:t>
            </a:r>
            <a:r>
              <a:rPr lang="en-US" dirty="0"/>
              <a:t> in </a:t>
            </a:r>
            <a:r>
              <a:rPr lang="en-US" dirty="0" err="1"/>
              <a:t>voiD</a:t>
            </a:r>
            <a:r>
              <a:rPr lang="en-US" dirty="0"/>
              <a:t> is a subclass of a dataset, used for storing triples to express the interlinking relationship between datasets. In each interlinking triple, the subject is a resource hosted in one dataset and the object is a resource hosted in another dataset. This modelling enables a flexible and powerful way to talk in great detail about the interlinking between two datasets, such as how many links there exist, which kind of links (e.g. </a:t>
            </a:r>
            <a:r>
              <a:rPr lang="en-US" dirty="0" err="1"/>
              <a:t>owl:sameAs</a:t>
            </a:r>
            <a:r>
              <a:rPr lang="en-US" dirty="0"/>
              <a:t> or </a:t>
            </a:r>
            <a:r>
              <a:rPr lang="en-US" dirty="0" err="1"/>
              <a:t>foaf:knows</a:t>
            </a:r>
            <a:r>
              <a:rPr lang="en-US" dirty="0"/>
              <a:t>) are present, or stating who claims these statements.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3631-25B9-C746-8FC8-55D8C88EFD89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5623" y="6446837"/>
            <a:ext cx="1312025" cy="365125"/>
          </a:xfrm>
        </p:spPr>
        <p:txBody>
          <a:bodyPr/>
          <a:lstStyle/>
          <a:p>
            <a:r>
              <a:rPr lang="en-US" sz="800" dirty="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dirty="0" smtClean="0"/>
              <a:t> </a:t>
            </a:r>
            <a:r>
              <a:rPr lang="en-US" dirty="0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2935-234A-0049-A531-EF4309B9B73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6BE1-C69D-C54E-8853-75DC8A833C4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2A11-5621-BC46-B3DC-1599385A0230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5623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smtClean="0"/>
              <a:t> </a:t>
            </a:r>
            <a:r>
              <a:rPr lang="en-US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smtClean="0"/>
              <a:t>]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64CE-A8E6-D64E-ACC1-7744F16196A3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A3BB-E841-BA40-A0FC-AA0C075EABA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A3A67-1EDD-B441-A6C0-294143C3E014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DAFB-B94D-4743-9791-2F5B6839EB3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E108-6C14-A042-9BB3-1645100D8BFB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057DE6-28AD-3849-BC89-4E9222BFA8E8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9DD7-8C4D-4D4A-84F1-EA5A202F4EA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3CBACCE-80B5-3940-A606-D00E06DB9996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0" Type="http://schemas.openxmlformats.org/officeDocument/2006/relationships/image" Target="../media/image27.tiff"/><Relationship Id="rId11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hmadassaf.com/" TargetMode="External"/><Relationship Id="rId4" Type="http://schemas.openxmlformats.org/officeDocument/2006/relationships/image" Target="../media/image32.tiff"/><Relationship Id="rId5" Type="http://schemas.openxmlformats.org/officeDocument/2006/relationships/image" Target="../media/image24.tiff"/><Relationship Id="rId6" Type="http://schemas.openxmlformats.org/officeDocument/2006/relationships/image" Target="../media/image33.tiff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://w3.org/TR/vocab-dcat/" TargetMode="External"/><Relationship Id="rId5" Type="http://schemas.openxmlformats.org/officeDocument/2006/relationships/hyperlink" Target="https://joinup.ec.europa.eu/asset/dcat_application_profile/description" TargetMode="External"/><Relationship Id="rId6" Type="http://schemas.openxmlformats.org/officeDocument/2006/relationships/hyperlink" Target="http://www.w3.org/TR/vocab-adms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0.tiff"/><Relationship Id="rId5" Type="http://schemas.openxmlformats.org/officeDocument/2006/relationships/hyperlink" Target="http://www.w3.org/TR/void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1.emf"/><Relationship Id="rId5" Type="http://schemas.openxmlformats.org/officeDocument/2006/relationships/hyperlink" Target="http://ckan.org/" TargetMode="External"/><Relationship Id="rId6" Type="http://schemas.openxmlformats.org/officeDocument/2006/relationships/hyperlink" Target="http://demo.getdkan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8.tiff"/><Relationship Id="rId5" Type="http://schemas.openxmlformats.org/officeDocument/2006/relationships/image" Target="../media/image12.em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hyperlink" Target="http://socrata.com/" TargetMode="External"/><Relationship Id="rId9" Type="http://schemas.openxmlformats.org/officeDocument/2006/relationships/hyperlink" Target="http://schema.org/" TargetMode="External"/><Relationship Id="rId10" Type="http://schemas.openxmlformats.org/officeDocument/2006/relationships/hyperlink" Target="https://project-open-data.cio.gov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HDL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 smtClean="0"/>
              <a:t>Towards a Harmonized Dataset Model for Open Data Portals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264510"/>
            <a:ext cx="3829538" cy="1800340"/>
          </a:xfrm>
          <a:prstGeom prst="rect">
            <a:avLst/>
          </a:prstGeom>
        </p:spPr>
      </p:pic>
      <p:pic>
        <p:nvPicPr>
          <p:cNvPr id="6" name="Picture 5" descr="Screen Shot 2015-05-12 at 18.15.1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789" y="2907784"/>
            <a:ext cx="3111500" cy="193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923" y="5221443"/>
            <a:ext cx="1636615" cy="10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6" y="339282"/>
            <a:ext cx="6284221" cy="5705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4830" y="1735016"/>
            <a:ext cx="31417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ndale Mono" charset="0"/>
                <a:ea typeface="Andale Mono" charset="0"/>
                <a:cs typeface="Andale Mono" charset="0"/>
              </a:rPr>
              <a:t>Ballmer effect   anyone?</a:t>
            </a:r>
            <a:endParaRPr lang="en-US" sz="44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6" name="Rectangle 5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318679" y="6045200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xkcd.com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/323/</a:t>
            </a:r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Groups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9239484" y="1338741"/>
            <a:ext cx="3126357" cy="2367535"/>
            <a:chOff x="2895058" y="2533682"/>
            <a:chExt cx="3126357" cy="2367535"/>
          </a:xfrm>
        </p:grpSpPr>
        <p:sp>
          <p:nvSpPr>
            <p:cNvPr id="23" name="TextBox 22"/>
            <p:cNvSpPr txBox="1"/>
            <p:nvPr/>
          </p:nvSpPr>
          <p:spPr>
            <a:xfrm>
              <a:off x="3725146" y="2533682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Organization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5058" y="3146891"/>
              <a:ext cx="2563223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smtClean="0"/>
                <a:t>Clustering or curation solely based on </a:t>
              </a:r>
              <a:r>
                <a:rPr lang="en-US" dirty="0"/>
                <a:t>a</a:t>
              </a:r>
              <a:r>
                <a:rPr lang="en-US" dirty="0" smtClean="0"/>
                <a:t>ssociations </a:t>
              </a:r>
              <a:r>
                <a:rPr lang="en-US" dirty="0"/>
                <a:t>with specific administration parties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959" y="1336656"/>
            <a:ext cx="3208330" cy="2776845"/>
            <a:chOff x="4434892" y="2428845"/>
            <a:chExt cx="3208330" cy="2776845"/>
          </a:xfrm>
        </p:grpSpPr>
        <p:grpSp>
          <p:nvGrpSpPr>
            <p:cNvPr id="50" name="Group 49"/>
            <p:cNvGrpSpPr/>
            <p:nvPr/>
          </p:nvGrpSpPr>
          <p:grpSpPr>
            <a:xfrm>
              <a:off x="4434892" y="2428845"/>
              <a:ext cx="3208330" cy="2776845"/>
              <a:chOff x="2895058" y="2539871"/>
              <a:chExt cx="3208330" cy="277684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807119" y="2539871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Resource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895058" y="3146891"/>
                <a:ext cx="2563223" cy="2169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Actual raw data that can be downloaded or accessed directly e.g. </a:t>
                </a:r>
                <a:r>
                  <a:rPr lang="en-US" dirty="0" smtClean="0"/>
                  <a:t>JSON</a:t>
                </a:r>
                <a:r>
                  <a:rPr lang="en-US" dirty="0"/>
                  <a:t>, CSV, SPARQL endpoint</a:t>
                </a: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98" y="2462069"/>
              <a:ext cx="495055" cy="481699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06010" y="1336148"/>
            <a:ext cx="3388830" cy="3616623"/>
            <a:chOff x="2895058" y="2531089"/>
            <a:chExt cx="3388830" cy="3616623"/>
          </a:xfrm>
        </p:grpSpPr>
        <p:sp>
          <p:nvSpPr>
            <p:cNvPr id="66" name="TextBox 65"/>
            <p:cNvSpPr txBox="1"/>
            <p:nvPr/>
          </p:nvSpPr>
          <p:spPr>
            <a:xfrm>
              <a:off x="3987619" y="2531089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Tag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691" y="2562962"/>
              <a:ext cx="226681" cy="3860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2895058" y="3146891"/>
              <a:ext cx="2563223" cy="30008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Descriptive knowledge about the dataset contents and </a:t>
              </a:r>
              <a:r>
                <a:rPr lang="en-US" dirty="0" smtClean="0"/>
                <a:t>structure. This can range from simple textual tags to semantically rich controlled terms</a:t>
              </a:r>
              <a:endParaRPr lang="en-US" dirty="0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972" y="1206280"/>
            <a:ext cx="736600" cy="7366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307484" y="1344585"/>
            <a:ext cx="3292134" cy="3192688"/>
            <a:chOff x="6307484" y="1344585"/>
            <a:chExt cx="3292134" cy="3192688"/>
          </a:xfrm>
        </p:grpSpPr>
        <p:grpSp>
          <p:nvGrpSpPr>
            <p:cNvPr id="58" name="Group 57"/>
            <p:cNvGrpSpPr/>
            <p:nvPr/>
          </p:nvGrpSpPr>
          <p:grpSpPr>
            <a:xfrm>
              <a:off x="6307484" y="1344585"/>
              <a:ext cx="3292134" cy="3192688"/>
              <a:chOff x="2895058" y="2539526"/>
              <a:chExt cx="3292134" cy="319268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890923" y="2539526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Group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895058" y="3146891"/>
                <a:ext cx="2563223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Organizational units that share common </a:t>
                </a:r>
                <a:r>
                  <a:rPr lang="en-US" dirty="0" smtClean="0"/>
                  <a:t>semantics. They can be seen as a cluster or curation based on shared themes/categories</a:t>
                </a:r>
                <a:endParaRPr lang="en-US" dirty="0"/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7747" y="1346941"/>
              <a:ext cx="594787" cy="558835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3118338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099362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988876" y="1320376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2013" y="1984354"/>
            <a:ext cx="2252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05739" y="1984354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78341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331463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Types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88068" y="1583973"/>
            <a:ext cx="3808264" cy="3521781"/>
            <a:chOff x="103037" y="1219200"/>
            <a:chExt cx="3808264" cy="3521781"/>
          </a:xfrm>
        </p:grpSpPr>
        <p:grpSp>
          <p:nvGrpSpPr>
            <p:cNvPr id="13" name="Group 12"/>
            <p:cNvGrpSpPr/>
            <p:nvPr/>
          </p:nvGrpSpPr>
          <p:grpSpPr>
            <a:xfrm>
              <a:off x="719015" y="1219200"/>
              <a:ext cx="2087816" cy="630942"/>
              <a:chOff x="719015" y="1219200"/>
              <a:chExt cx="2087816" cy="63094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9015" y="1219200"/>
                <a:ext cx="2087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General Information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53064" y="1588532"/>
                <a:ext cx="20537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t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itle, description, id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9015" y="3106696"/>
              <a:ext cx="2367443" cy="630942"/>
              <a:chOff x="719015" y="1219200"/>
              <a:chExt cx="2367443" cy="63094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719015" y="1219200"/>
                <a:ext cx="2367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Ownership Information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53064" y="1588532"/>
                <a:ext cx="2223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author,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maintainer_email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015" y="4104700"/>
              <a:ext cx="3192286" cy="630942"/>
              <a:chOff x="719015" y="1219200"/>
              <a:chExt cx="3192286" cy="63094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9015" y="1219200"/>
                <a:ext cx="2451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Provenance Information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53064" y="1588532"/>
                <a:ext cx="31582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ersion,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creation_date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update_date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77300" y="2106422"/>
              <a:ext cx="3309205" cy="630942"/>
              <a:chOff x="177300" y="2106422"/>
              <a:chExt cx="3309205" cy="63094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19015" y="2106422"/>
                <a:ext cx="2767490" cy="630942"/>
                <a:chOff x="719015" y="1219200"/>
                <a:chExt cx="2767490" cy="630942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719015" y="1219200"/>
                  <a:ext cx="1973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Access Information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53064" y="1588532"/>
                  <a:ext cx="2733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URL,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license_title</a:t>
                  </a:r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license_id</a:t>
                  </a:r>
                  <a:endPara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endParaRPr>
                </a:p>
              </p:txBody>
            </p:sp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300" y="2155673"/>
                <a:ext cx="504162" cy="504162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05" y="1277671"/>
              <a:ext cx="410151" cy="410151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920" y="3127432"/>
              <a:ext cx="508542" cy="5085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037" y="4092674"/>
              <a:ext cx="648307" cy="648307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8197378" y="1548775"/>
            <a:ext cx="3480540" cy="3387637"/>
            <a:chOff x="7957544" y="1224286"/>
            <a:chExt cx="3480540" cy="3387637"/>
          </a:xfrm>
        </p:grpSpPr>
        <p:grpSp>
          <p:nvGrpSpPr>
            <p:cNvPr id="24" name="Group 23"/>
            <p:cNvGrpSpPr/>
            <p:nvPr/>
          </p:nvGrpSpPr>
          <p:grpSpPr>
            <a:xfrm>
              <a:off x="8585635" y="1224286"/>
              <a:ext cx="2346861" cy="630942"/>
              <a:chOff x="719015" y="1219200"/>
              <a:chExt cx="2346861" cy="63094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19015" y="1219200"/>
                <a:ext cx="234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Geospatial Information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3064" y="1588532"/>
                <a:ext cx="12041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box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layers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585635" y="2160283"/>
              <a:ext cx="2427653" cy="630942"/>
              <a:chOff x="719015" y="1219200"/>
              <a:chExt cx="2427653" cy="630942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9015" y="1219200"/>
                <a:ext cx="2224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Temporal Information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53064" y="1588532"/>
                <a:ext cx="23936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overage_from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coverage_to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85635" y="3028240"/>
              <a:ext cx="2512613" cy="630942"/>
              <a:chOff x="719015" y="1219200"/>
              <a:chExt cx="2512613" cy="6309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19015" y="1219200"/>
                <a:ext cx="2245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Statistical Information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53064" y="1588532"/>
                <a:ext cx="24785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max_value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uniques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average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8585635" y="3969478"/>
              <a:ext cx="2852449" cy="630942"/>
              <a:chOff x="719015" y="1219200"/>
              <a:chExt cx="2852449" cy="63094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19015" y="1219200"/>
                <a:ext cx="2025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Quality Information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53064" y="1588532"/>
                <a:ext cx="28184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ating, availability, freshness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0463" y="1245267"/>
              <a:ext cx="504162" cy="50416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87734" y="2213472"/>
              <a:ext cx="429181" cy="42918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82161" y="3106696"/>
              <a:ext cx="437176" cy="43717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7544" y="3966808"/>
              <a:ext cx="645115" cy="645115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6028" y="2253142"/>
            <a:ext cx="2161941" cy="13074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984018" y="3577694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Metadata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4585807" y="1480735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548784" y="1441246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Harmonization Process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model or vocabulary specification and documentation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existing datasets using these models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source code for DMS</a:t>
            </a:r>
            <a:endParaRPr lang="en-US" sz="2400" dirty="0"/>
          </a:p>
        </p:txBody>
      </p:sp>
      <p:pic>
        <p:nvPicPr>
          <p:cNvPr id="11" name="Picture 10" descr="Screen Shot 2015-05-27 at 15.05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" y="5048467"/>
            <a:ext cx="12118206" cy="1054509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8456" y="3022333"/>
            <a:ext cx="11618401" cy="1740701"/>
            <a:chOff x="198456" y="3022333"/>
            <a:chExt cx="11618401" cy="1740701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61256" y="3022333"/>
              <a:ext cx="11555601" cy="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261256" y="3393252"/>
              <a:ext cx="6566483" cy="390304"/>
              <a:chOff x="261256" y="3393252"/>
              <a:chExt cx="6566483" cy="39030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61256" y="3393252"/>
                <a:ext cx="301686" cy="36933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4893" y="3414224"/>
                <a:ext cx="6182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Map the information groups [resource, tag, group, organization]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61256" y="4096923"/>
              <a:ext cx="6745635" cy="390304"/>
              <a:chOff x="261256" y="3393252"/>
              <a:chExt cx="6745635" cy="39030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61256" y="3393252"/>
                <a:ext cx="301686" cy="36933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44893" y="3414224"/>
                <a:ext cx="6361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Map the information types [general, ownership, provenance, etc.]</a:t>
                </a:r>
                <a:endParaRPr lang="en-US" dirty="0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 flipV="1">
              <a:off x="198456" y="4753409"/>
              <a:ext cx="11555601" cy="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Mapping Information Types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85" y="85074"/>
            <a:ext cx="5415816" cy="61881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25339" y="1357162"/>
            <a:ext cx="4206240" cy="221381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38258" y="1357162"/>
            <a:ext cx="2549416" cy="378063"/>
            <a:chOff x="261256" y="3393252"/>
            <a:chExt cx="2549416" cy="378063"/>
          </a:xfrm>
        </p:grpSpPr>
        <p:sp>
          <p:nvSpPr>
            <p:cNvPr id="14" name="TextBox 13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CKAN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707" y="3401983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dirty="0" err="1" smtClean="0"/>
                <a:t>aintainer_email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8258" y="1971575"/>
            <a:ext cx="2549416" cy="378063"/>
            <a:chOff x="261256" y="3393252"/>
            <a:chExt cx="2549416" cy="378063"/>
          </a:xfrm>
        </p:grpSpPr>
        <p:sp>
          <p:nvSpPr>
            <p:cNvPr id="17" name="TextBox 16"/>
            <p:cNvSpPr txBox="1"/>
            <p:nvPr/>
          </p:nvSpPr>
          <p:spPr>
            <a:xfrm>
              <a:off x="261256" y="3393252"/>
              <a:ext cx="729687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</a:t>
              </a:r>
              <a:r>
                <a:rPr lang="en-US" dirty="0" smtClean="0">
                  <a:solidFill>
                    <a:schemeClr val="bg1"/>
                  </a:solidFill>
                </a:rPr>
                <a:t>KAN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1707" y="3401983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dirty="0" err="1" smtClean="0"/>
                <a:t>aintainer_email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8258" y="2574049"/>
            <a:ext cx="3232039" cy="378063"/>
            <a:chOff x="261256" y="3393252"/>
            <a:chExt cx="3232039" cy="378063"/>
          </a:xfrm>
        </p:grpSpPr>
        <p:sp>
          <p:nvSpPr>
            <p:cNvPr id="20" name="TextBox 19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POD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1707" y="3401983"/>
              <a:ext cx="2521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ContactPoint</a:t>
              </a:r>
              <a:r>
                <a:rPr lang="en-US" dirty="0" smtClean="0"/>
                <a:t> -&gt; </a:t>
              </a:r>
              <a:r>
                <a:rPr lang="en-US" dirty="0" err="1" smtClean="0"/>
                <a:t>hasEmail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8564" y="4490037"/>
            <a:ext cx="4598054" cy="369332"/>
            <a:chOff x="261256" y="3324983"/>
            <a:chExt cx="4598054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61256" y="3393252"/>
              <a:ext cx="710451" cy="21544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 smtClean="0">
                  <a:solidFill>
                    <a:schemeClr val="bg1"/>
                  </a:solidFill>
                </a:rPr>
                <a:t>Schema.org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71707" y="3324983"/>
              <a:ext cx="3887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CreativeWork:producer</a:t>
              </a:r>
              <a:r>
                <a:rPr lang="en-US" dirty="0" smtClean="0"/>
                <a:t> -&gt; </a:t>
              </a:r>
              <a:r>
                <a:rPr lang="en-US" dirty="0" err="1" smtClean="0"/>
                <a:t>Person:email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8564" y="3867118"/>
            <a:ext cx="5904052" cy="378063"/>
            <a:chOff x="261256" y="3393252"/>
            <a:chExt cx="5904052" cy="378063"/>
          </a:xfrm>
        </p:grpSpPr>
        <p:sp>
          <p:nvSpPr>
            <p:cNvPr id="26" name="TextBox 25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VoID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71707" y="3401983"/>
              <a:ext cx="5193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dirty="0" err="1" smtClean="0"/>
                <a:t>oid:Dataset</a:t>
              </a:r>
              <a:r>
                <a:rPr lang="en-US" dirty="0" smtClean="0"/>
                <a:t> -&gt; </a:t>
              </a:r>
              <a:r>
                <a:rPr lang="en-US" dirty="0" err="1" smtClean="0"/>
                <a:t>dct:creator</a:t>
              </a:r>
              <a:r>
                <a:rPr lang="en-US" dirty="0" smtClean="0"/>
                <a:t> -&gt; </a:t>
              </a:r>
              <a:r>
                <a:rPr lang="en-US" dirty="0" err="1" smtClean="0"/>
                <a:t>foaf:Person:givenName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8258" y="3224949"/>
            <a:ext cx="5949257" cy="378063"/>
            <a:chOff x="261256" y="3393252"/>
            <a:chExt cx="5949257" cy="378063"/>
          </a:xfrm>
        </p:grpSpPr>
        <p:sp>
          <p:nvSpPr>
            <p:cNvPr id="29" name="TextBox 28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DCAT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71707" y="3401983"/>
              <a:ext cx="523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cat:Dataset</a:t>
              </a:r>
              <a:r>
                <a:rPr lang="en-US" dirty="0" smtClean="0"/>
                <a:t> -&gt; </a:t>
              </a:r>
              <a:r>
                <a:rPr lang="en-US" dirty="0" err="1" smtClean="0"/>
                <a:t>dct:creator</a:t>
              </a:r>
              <a:r>
                <a:rPr lang="en-US" dirty="0" smtClean="0"/>
                <a:t> -&gt; </a:t>
              </a:r>
              <a:r>
                <a:rPr lang="en-US" dirty="0" err="1" smtClean="0"/>
                <a:t>foaf:Person:givenName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4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Extra Information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207" y="897525"/>
            <a:ext cx="4645794" cy="530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18679" y="6045200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xkcd.com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/927/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154" y="1076965"/>
            <a:ext cx="7432575" cy="42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4" name="Rectangle 3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82290" y="154004"/>
            <a:ext cx="91054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 seek, and ye shall </a:t>
            </a:r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find</a:t>
            </a:r>
          </a:p>
          <a:p>
            <a:pPr algn="ctr"/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4400" b="1" dirty="0" smtClean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44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844322" y="3132838"/>
            <a:ext cx="8381433" cy="2262158"/>
            <a:chOff x="379643" y="2678351"/>
            <a:chExt cx="8381433" cy="2262158"/>
          </a:xfrm>
        </p:grpSpPr>
        <p:grpSp>
          <p:nvGrpSpPr>
            <p:cNvPr id="18" name="Group 17"/>
            <p:cNvGrpSpPr/>
            <p:nvPr/>
          </p:nvGrpSpPr>
          <p:grpSpPr>
            <a:xfrm>
              <a:off x="4339389" y="2678351"/>
              <a:ext cx="4421687" cy="2262158"/>
              <a:chOff x="123524" y="3416968"/>
              <a:chExt cx="4421687" cy="226215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500514" y="3416968"/>
                <a:ext cx="4044697" cy="2262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ndale Mono" charset="0"/>
                    <a:ea typeface="Andale Mono" charset="0"/>
                    <a:cs typeface="Andale Mono" charset="0"/>
                  </a:rPr>
                  <a:t>Ahmad Assaf</a:t>
                </a:r>
              </a:p>
              <a:p>
                <a:pPr>
                  <a:lnSpc>
                    <a:spcPct val="150000"/>
                  </a:lnSpc>
                </a:pPr>
                <a:endParaRPr lang="en-US" sz="2400" b="1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  <a:hlinkClick r:id="rId3"/>
                  </a:rPr>
                  <a:t>http://ahmadassaf.com</a:t>
                </a:r>
                <a:endParaRPr lang="en-US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@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ahmadaassaf</a:t>
                </a:r>
                <a:endParaRPr lang="en-US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http://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github.com</a:t>
                </a: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/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ahmadassaf</a:t>
                </a:r>
                <a:endParaRPr lang="en-US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11" y="4877913"/>
                <a:ext cx="260417" cy="260417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185553" y="4482270"/>
                <a:ext cx="257786" cy="25778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524" y="5266167"/>
                <a:ext cx="395705" cy="395705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643" y="2960239"/>
              <a:ext cx="3829538" cy="1800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70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871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HDL</a:t>
              </a:r>
              <a:r>
                <a:rPr lang="en-US" sz="1400" dirty="0" smtClean="0">
                  <a:solidFill>
                    <a:schemeClr val="bg1"/>
                  </a:solidFill>
                </a:rPr>
                <a:t> Towards </a:t>
              </a:r>
              <a:r>
                <a:rPr lang="en-US" sz="1400" dirty="0">
                  <a:solidFill>
                    <a:schemeClr val="bg1"/>
                  </a:solidFill>
                </a:rPr>
                <a:t>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Open Data/Linked Open 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1310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Open Data (OD) is the data that can be easily discovered, accessed, reused and </a:t>
            </a:r>
            <a:r>
              <a:rPr lang="en-US" sz="2400" dirty="0" smtClean="0"/>
              <a:t>redistributed by anyone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[Davies et al. 2014]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should be placed in public domain under liberal terms of use and available in electronic formats that are non-proprietary and machine readable.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Linked Open Data (LOD) refers to the </a:t>
            </a:r>
            <a:r>
              <a:rPr lang="en-US" sz="2400" u="sng" dirty="0" smtClean="0"/>
              <a:t>semantically rich, linked</a:t>
            </a:r>
            <a:r>
              <a:rPr lang="en-US" sz="2400" dirty="0" smtClean="0"/>
              <a:t> and machine readable open data.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has major benefits for citizens, businesses, societies and governments.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Metadata is structured information that describes, explains, locates or otherwise makes it easier to retrieve use or manage information resources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02" y="2397690"/>
            <a:ext cx="1625600" cy="162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4060" y="4527615"/>
            <a:ext cx="282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Discovery, exploration and reuse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60800" y="4527614"/>
            <a:ext cx="300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Organization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 </a:t>
            </a:r>
          </a:p>
          <a:p>
            <a:pPr lvl="1" algn="ctr"/>
            <a:r>
              <a:rPr lang="en-US" sz="2400" dirty="0" smtClean="0"/>
              <a:t>identification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32298" y="4391453"/>
            <a:ext cx="26948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/>
              <a:t>Archiving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</a:t>
            </a:r>
          </a:p>
          <a:p>
            <a:pPr lvl="1" algn="ctr"/>
            <a:r>
              <a:rPr lang="en-US" sz="2400" dirty="0" smtClean="0"/>
              <a:t>preservation</a:t>
            </a:r>
            <a:endParaRPr lang="en-US" sz="2400" dirty="0"/>
          </a:p>
        </p:txBody>
      </p:sp>
      <p:sp>
        <p:nvSpPr>
          <p:cNvPr id="18" name="Bent-Up Arrow 17"/>
          <p:cNvSpPr/>
          <p:nvPr/>
        </p:nvSpPr>
        <p:spPr>
          <a:xfrm flipV="1">
            <a:off x="6484328" y="3791287"/>
            <a:ext cx="2426407" cy="205707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flipH="1" flipV="1">
            <a:off x="2631232" y="3791288"/>
            <a:ext cx="2200105" cy="163920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5523723" y="3996994"/>
            <a:ext cx="45719" cy="53062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Data Portals/Data Management Systems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6" y="1077686"/>
            <a:ext cx="90973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(Catalogs) are the entry points to discover published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are a curated collection of datasets metadata providing a set discovery and integration services.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can be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publicdata.eu</a:t>
            </a:r>
            <a:r>
              <a:rPr lang="en-US" sz="2400" dirty="0" smtClean="0"/>
              <a:t> or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enigma.io</a:t>
            </a:r>
            <a:r>
              <a:rPr lang="en-US" sz="2400" dirty="0" smtClean="0"/>
              <a:t> or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quandle.com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Portals are built on top of Data Management Systems (DMS) like CKAN,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0352" y="1077685"/>
            <a:ext cx="2155371" cy="2155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0041" y="3616842"/>
            <a:ext cx="1995991" cy="44909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Why a Harmonized Model ?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8049846" y="846031"/>
            <a:ext cx="4009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Exploring/discovering datasets for (re)use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Defining a “minimal” set of information needed to build a “profile”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Building tools </a:t>
            </a:r>
            <a:r>
              <a:rPr lang="en-US" sz="2000" dirty="0"/>
              <a:t>that will </a:t>
            </a:r>
            <a:r>
              <a:rPr lang="en-US" sz="2000" dirty="0" smtClean="0"/>
              <a:t>automatically generate/validate </a:t>
            </a:r>
            <a:r>
              <a:rPr lang="en-US" sz="2000" dirty="0"/>
              <a:t>metadata models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853845"/>
            <a:ext cx="7720450" cy="53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1256" y="1077686"/>
            <a:ext cx="119307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Data Catalog Vocabulary (DCAT</a:t>
            </a:r>
            <a:r>
              <a:rPr lang="en-US" sz="2400" dirty="0" smtClean="0"/>
              <a:t>)</a:t>
            </a:r>
            <a:r>
              <a:rPr lang="en-US" sz="1050" dirty="0" smtClean="0"/>
              <a:t>✝ </a:t>
            </a:r>
            <a:r>
              <a:rPr lang="en-US" sz="2400" dirty="0" smtClean="0"/>
              <a:t>is a W3C recommendation to facilitate interoperability between data catalogs on the web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is an RDF vocabulary with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dcat:Catalog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dcat:Dataset</a:t>
            </a:r>
            <a:r>
              <a:rPr lang="en-US" sz="2400" dirty="0" smtClean="0"/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dcat:Distribution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Profiles [extensions built upon DCAT]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DCAT-AP</a:t>
            </a:r>
            <a:r>
              <a:rPr lang="en-US" sz="1050" dirty="0" smtClean="0"/>
              <a:t>✝✝</a:t>
            </a:r>
            <a:r>
              <a:rPr lang="en-US" sz="2400" dirty="0" smtClean="0"/>
              <a:t> </a:t>
            </a:r>
            <a:r>
              <a:rPr lang="en-US" sz="2400" dirty="0" smtClean="0"/>
              <a:t>defines a minimal set of properties that should be included in a datasets profile by specifying mandatory and optional properties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Asset Description Metadata Schema (ADMS</a:t>
            </a:r>
            <a:r>
              <a:rPr lang="en-US" sz="2400" dirty="0" smtClean="0"/>
              <a:t>)</a:t>
            </a:r>
            <a:r>
              <a:rPr lang="en-US" sz="1100" dirty="0" smtClean="0"/>
              <a:t>✝✝✝</a:t>
            </a:r>
            <a:r>
              <a:rPr lang="en-US" sz="2400" dirty="0" smtClean="0"/>
              <a:t> </a:t>
            </a:r>
            <a:r>
              <a:rPr lang="en-US" sz="2400" dirty="0"/>
              <a:t>is used to semantically describe assets (code lists, taxonomies, vocabularies)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DCAT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50031" y="5675491"/>
            <a:ext cx="37609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✝     </a:t>
            </a:r>
            <a:r>
              <a:rPr lang="en-US" sz="900" dirty="0" smtClean="0">
                <a:hlinkClick r:id="rId4"/>
              </a:rPr>
              <a:t>http://w3.org/TR/vocab-dcat/ </a:t>
            </a:r>
            <a:endParaRPr lang="en-US" sz="900" dirty="0" smtClean="0"/>
          </a:p>
          <a:p>
            <a:r>
              <a:rPr lang="en-US" sz="900" dirty="0" smtClean="0"/>
              <a:t>✝✝   </a:t>
            </a:r>
            <a:r>
              <a:rPr lang="en-US" sz="900" dirty="0">
                <a:hlinkClick r:id="rId5"/>
              </a:rPr>
              <a:t>https://</a:t>
            </a:r>
            <a:r>
              <a:rPr lang="en-US" sz="900" dirty="0" smtClean="0">
                <a:hlinkClick r:id="rId5"/>
              </a:rPr>
              <a:t>joinup.ec.europa.eu/asset/dcat_application_profile/description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✝✝✝ </a:t>
            </a:r>
            <a:r>
              <a:rPr lang="en-US" sz="900" dirty="0">
                <a:hlinkClick r:id="rId6"/>
              </a:rPr>
              <a:t>http://www.w3.org/TR/vocab-adms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</a:t>
              </a:r>
              <a:r>
                <a:rPr lang="en-US" sz="3200" dirty="0" err="1"/>
                <a:t>VoID</a:t>
              </a:r>
              <a:r>
                <a:rPr lang="en-US" sz="1200" dirty="0"/>
                <a:t>✝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58223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RDF vocabulary for interlinked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 addition to describing datasets, </a:t>
            </a:r>
            <a:r>
              <a:rPr lang="en-US" sz="2400" dirty="0" err="1" smtClean="0"/>
              <a:t>VoID</a:t>
            </a:r>
            <a:r>
              <a:rPr lang="en-US" sz="2400" dirty="0" smtClean="0"/>
              <a:t> describes the links between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VoID</a:t>
            </a:r>
            <a:r>
              <a:rPr lang="en-US" sz="2400" dirty="0" smtClean="0"/>
              <a:t> defines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void:Dataset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void:Linkset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void:subset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A </a:t>
            </a:r>
            <a:r>
              <a:rPr lang="en-US" sz="2400" dirty="0" err="1"/>
              <a:t>linkset</a:t>
            </a:r>
            <a:r>
              <a:rPr lang="en-US" sz="2400" dirty="0"/>
              <a:t> in </a:t>
            </a:r>
            <a:r>
              <a:rPr lang="en-US" sz="2400" dirty="0" err="1"/>
              <a:t>voiD</a:t>
            </a:r>
            <a:r>
              <a:rPr lang="en-US" sz="2400" dirty="0"/>
              <a:t> is a subclass of a dataset, used for storing triples to express the interlinking relationship between datasets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393" y="1832295"/>
            <a:ext cx="5130864" cy="2736461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281525" y="6019813"/>
            <a:ext cx="1768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✝   </a:t>
            </a:r>
            <a:r>
              <a:rPr lang="en-US" sz="900" smtClean="0">
                <a:hlinkClick r:id="rId5"/>
              </a:rPr>
              <a:t>http</a:t>
            </a:r>
            <a:r>
              <a:rPr lang="en-US" sz="900">
                <a:hlinkClick r:id="rId5"/>
              </a:rPr>
              <a:t>://</a:t>
            </a:r>
            <a:r>
              <a:rPr lang="en-US" sz="900">
                <a:hlinkClick r:id="rId5"/>
              </a:rPr>
              <a:t>www.w3.org/TR/void</a:t>
            </a:r>
            <a:r>
              <a:rPr lang="en-US" sz="900" smtClean="0">
                <a:hlinkClick r:id="rId5"/>
              </a:rPr>
              <a:t>/</a:t>
            </a:r>
            <a:r>
              <a:rPr lang="en-US" sz="90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– </a:t>
              </a:r>
              <a:r>
                <a:rPr lang="en-US" sz="3200" dirty="0"/>
                <a:t>CKAN</a:t>
              </a:r>
              <a:r>
                <a:rPr lang="en-US" sz="1200" dirty="0"/>
                <a:t>✝</a:t>
              </a:r>
              <a:r>
                <a:rPr lang="en-US" sz="3200" dirty="0"/>
                <a:t>/DKAN</a:t>
              </a:r>
              <a:r>
                <a:rPr lang="en-US" sz="1200" dirty="0"/>
                <a:t>✝✝</a:t>
              </a:r>
              <a:endParaRPr lang="en-US" sz="1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model describes a set of entities (dataset, resource, group, tag)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Allow additional information to be added via “extra” arbitrary key/value fields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core metadata restricted as a JSON </a:t>
            </a:r>
            <a:r>
              <a:rPr lang="en-US" sz="2400" dirty="0" smtClean="0"/>
              <a:t>file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S</a:t>
            </a:r>
            <a:r>
              <a:rPr lang="en-US" sz="2400" dirty="0" smtClean="0"/>
              <a:t>upports Linked Data and RDF by providing a complete and functional mapping of its model to LD formats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CKAN support descriptions of vocabularies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DKAN is a Drupal based </a:t>
            </a:r>
            <a:r>
              <a:rPr lang="en-US" sz="2400" dirty="0" smtClean="0"/>
              <a:t>DMS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61256" y="2593910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1255" y="5265575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963469" y="2640563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23631" y="5257877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88016" y="2253628"/>
            <a:ext cx="700310" cy="7003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657" y="4920189"/>
            <a:ext cx="1163346" cy="498046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06005" y="589994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 smtClean="0">
                <a:hlinkClick r:id="rId5"/>
              </a:rPr>
              <a:t>http://ckan.org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   </a:t>
            </a:r>
            <a:r>
              <a:rPr lang="en-US" sz="900" dirty="0">
                <a:hlinkClick r:id="rId6"/>
              </a:rPr>
              <a:t>http://demo.getdkan.com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298567" y="1863524"/>
            <a:ext cx="38934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Online collection of best practices and case studies to help data publishers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POD data model is based on DCAT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Similarly to DCAT-AP, POD defines three types of metadata elements: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Required, Required-If </a:t>
            </a:r>
            <a:r>
              <a:rPr lang="en-US" dirty="0" smtClean="0">
                <a:ea typeface="Andale Mono" charset="0"/>
                <a:cs typeface="Andale Mono" charset="0"/>
              </a:rPr>
              <a:t>and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Expanded(optional)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Metadata extensions using elements from the “Expanded” fields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Continued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9291" y="1911551"/>
            <a:ext cx="396185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C</a:t>
            </a:r>
            <a:r>
              <a:rPr lang="en-US" dirty="0" smtClean="0"/>
              <a:t>ommercial platform to streamline data publishing, management, analysis and reusing.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is designed specifically to represent tabular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covers a basic set of metadata properties and has good support for geospatial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76949" y="12625187"/>
            <a:ext cx="6194879" cy="1393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37" y="1132948"/>
            <a:ext cx="2181290" cy="491684"/>
          </a:xfrm>
          <a:prstGeom prst="rect">
            <a:avLst/>
          </a:prstGeom>
        </p:spPr>
      </p:pic>
      <p:pic>
        <p:nvPicPr>
          <p:cNvPr id="13" name="Picture 12" descr="Screen Shot 2015-05-31 at 11.49.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94" y="1138268"/>
            <a:ext cx="2080726" cy="58953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411480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6711" y="1911551"/>
            <a:ext cx="396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A collection </a:t>
            </a:r>
            <a:r>
              <a:rPr lang="en-US" dirty="0"/>
              <a:t>of schema used to markup HTML pages with structured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Covers many domains. We are interested in </a:t>
            </a:r>
            <a:r>
              <a:rPr lang="en-US" dirty="0"/>
              <a:t>the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Dataset</a:t>
            </a:r>
            <a:r>
              <a:rPr lang="en-US" sz="1400" dirty="0"/>
              <a:t> </a:t>
            </a:r>
            <a:r>
              <a:rPr lang="en-US" dirty="0"/>
              <a:t>schema although we also use various properties from schemas like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organizations, authors</a:t>
            </a:r>
            <a:r>
              <a:rPr lang="en-US" dirty="0"/>
              <a:t>, etc.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25864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 Shot 2015-05-31 at 11.51.2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55" y="1138268"/>
            <a:ext cx="2960575" cy="592115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5776372"/>
            <a:ext cx="20329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>
                <a:hlinkClick r:id="rId8"/>
              </a:rPr>
              <a:t>http://</a:t>
            </a:r>
            <a:r>
              <a:rPr lang="en-US" sz="900" dirty="0" smtClean="0">
                <a:hlinkClick r:id="rId8"/>
              </a:rPr>
              <a:t>socrata.com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   </a:t>
            </a:r>
            <a:r>
              <a:rPr lang="en-US" sz="900" dirty="0" smtClean="0">
                <a:hlinkClick r:id="rId9"/>
              </a:rPr>
              <a:t>http://schema.org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✝✝✝ </a:t>
            </a:r>
            <a:r>
              <a:rPr lang="en-US" sz="900" dirty="0">
                <a:hlinkClick r:id="rId10"/>
              </a:rPr>
              <a:t>https://project-open-data.cio.gov</a:t>
            </a:r>
            <a:r>
              <a:rPr lang="en-US" sz="900" dirty="0" smtClean="0">
                <a:hlinkClick r:id="rId10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2873827" y="1445843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8119" y="1493827"/>
            <a:ext cx="322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✝</a:t>
            </a:r>
            <a:r>
              <a:rPr lang="en-US" sz="1100" dirty="0"/>
              <a:t>✝</a:t>
            </a:r>
          </a:p>
          <a:p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1766202" y="1494828"/>
            <a:ext cx="722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✝✝✝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381</TotalTime>
  <Words>1166</Words>
  <Application>Microsoft Macintosh PowerPoint</Application>
  <PresentationFormat>Widescreen</PresentationFormat>
  <Paragraphs>168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Andale Mono</vt:lpstr>
      <vt:lpstr>Calibri</vt:lpstr>
      <vt:lpstr>Calibri Light</vt:lpstr>
      <vt:lpstr>Wingdings</vt:lpstr>
      <vt:lpstr>Retrospect</vt:lpstr>
      <vt:lpstr>HDL Towards a Harmonized Dataset Model for Open Data Portals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61</cp:revision>
  <dcterms:created xsi:type="dcterms:W3CDTF">2015-05-27T09:28:42Z</dcterms:created>
  <dcterms:modified xsi:type="dcterms:W3CDTF">2015-05-31T14:33:54Z</dcterms:modified>
</cp:coreProperties>
</file>